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9010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gif"/></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1562814"/>
            <a:ext cx="7477601" cy="1388745"/>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Marble Maze using Raspberry Pi</a:t>
            </a:r>
            <a:endParaRPr lang="en-US" sz="4374" dirty="0"/>
          </a:p>
        </p:txBody>
      </p:sp>
      <p:sp>
        <p:nvSpPr>
          <p:cNvPr id="6" name="Text 2"/>
          <p:cNvSpPr/>
          <p:nvPr/>
        </p:nvSpPr>
        <p:spPr>
          <a:xfrm>
            <a:off x="6319599" y="3284815"/>
            <a:ext cx="747760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Team Members:</a:t>
            </a:r>
            <a:endParaRPr lang="en-US" sz="1750" dirty="0"/>
          </a:p>
        </p:txBody>
      </p:sp>
      <p:sp>
        <p:nvSpPr>
          <p:cNvPr id="7" name="Text 3"/>
          <p:cNvSpPr/>
          <p:nvPr/>
        </p:nvSpPr>
        <p:spPr>
          <a:xfrm>
            <a:off x="6319599" y="3890129"/>
            <a:ext cx="747760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Ashwin - CB.EN.U4CCE21010</a:t>
            </a:r>
            <a:endParaRPr lang="en-US" sz="1750" dirty="0"/>
          </a:p>
        </p:txBody>
      </p:sp>
      <p:sp>
        <p:nvSpPr>
          <p:cNvPr id="8" name="Text 4"/>
          <p:cNvSpPr/>
          <p:nvPr/>
        </p:nvSpPr>
        <p:spPr>
          <a:xfrm>
            <a:off x="6319599" y="4495443"/>
            <a:ext cx="747760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Kabil Pranav K - CB.EN.U4CCE21028</a:t>
            </a:r>
            <a:endParaRPr lang="en-US" sz="1750" dirty="0"/>
          </a:p>
        </p:txBody>
      </p:sp>
      <p:sp>
        <p:nvSpPr>
          <p:cNvPr id="9" name="Text 5"/>
          <p:cNvSpPr/>
          <p:nvPr/>
        </p:nvSpPr>
        <p:spPr>
          <a:xfrm>
            <a:off x="6319599" y="5100757"/>
            <a:ext cx="747760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Pranav Jayakrishna - CB.EN.U4CCE21046</a:t>
            </a:r>
            <a:endParaRPr lang="en-US" sz="1750" dirty="0"/>
          </a:p>
        </p:txBody>
      </p:sp>
      <p:sp>
        <p:nvSpPr>
          <p:cNvPr id="10" name="Text 6"/>
          <p:cNvSpPr/>
          <p:nvPr/>
        </p:nvSpPr>
        <p:spPr>
          <a:xfrm>
            <a:off x="6319599" y="5706070"/>
            <a:ext cx="7477601" cy="355402"/>
          </a:xfrm>
          <a:prstGeom prst="rect">
            <a:avLst/>
          </a:prstGeom>
          <a:noFill/>
          <a:ln/>
        </p:spPr>
        <p:txBody>
          <a:bodyPr wrap="non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Yathis Kumar D - CB.EN.U4CCE21079</a:t>
            </a:r>
            <a:endParaRPr lang="en-US" sz="1750" dirty="0"/>
          </a:p>
        </p:txBody>
      </p:sp>
      <p:sp>
        <p:nvSpPr>
          <p:cNvPr id="11" name="Text 7"/>
          <p:cNvSpPr/>
          <p:nvPr/>
        </p:nvSpPr>
        <p:spPr>
          <a:xfrm>
            <a:off x="6319599" y="6311384"/>
            <a:ext cx="7477601" cy="355402"/>
          </a:xfrm>
          <a:prstGeom prst="rect">
            <a:avLst/>
          </a:prstGeom>
          <a:noFill/>
          <a:ln/>
        </p:spPr>
        <p:txBody>
          <a:bodyPr wrap="none" rtlCol="0" anchor="t"/>
          <a:lstStyle/>
          <a:p>
            <a:pPr marL="0" indent="0">
              <a:lnSpc>
                <a:spcPts val="2799"/>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890123"/>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Introduction</a:t>
            </a:r>
            <a:endParaRPr lang="en-US" sz="4374" dirty="0"/>
          </a:p>
        </p:txBody>
      </p:sp>
      <p:sp>
        <p:nvSpPr>
          <p:cNvPr id="6" name="Text 2"/>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Creating a thrilling marble maze game on your Sense HAT's LED matrix. Utilize the built-in orientation sensors to steer a virtual marble through the maze, replicating real-world physics. It's a hands-on blend of classic gaming and sensor-driven interactivity on your Raspberry Pi.</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534722"/>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Abstract</a:t>
            </a:r>
            <a:endParaRPr lang="en-US" sz="4374" dirty="0"/>
          </a:p>
        </p:txBody>
      </p:sp>
      <p:sp>
        <p:nvSpPr>
          <p:cNvPr id="6" name="Text 2"/>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Players navigate a virtual marble through mazes by tilting the Raspberry Pi, leveraging the Sense HAT's accelerometer data. The objective is to reach the green endpoint while avoiding red obstacles. Each level has a time limit, and completion leads to the next level. The game is visually displayed on the Sense HAT's LED matrix, providing an interactive and educational Python programming experience on the Raspberry Pi platform.</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035254"/>
            <a:ext cx="45186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Circuit Diagram:</a:t>
            </a:r>
            <a:endParaRPr lang="en-US" sz="4374" dirty="0"/>
          </a:p>
        </p:txBody>
      </p:sp>
      <p:pic>
        <p:nvPicPr>
          <p:cNvPr id="5" name="Image 1" descr="preencoded.png"/>
          <p:cNvPicPr>
            <a:picLocks noChangeAspect="1"/>
          </p:cNvPicPr>
          <p:nvPr/>
        </p:nvPicPr>
        <p:blipFill>
          <a:blip r:embed="rId4"/>
          <a:stretch>
            <a:fillRect/>
          </a:stretch>
        </p:blipFill>
        <p:spPr>
          <a:xfrm>
            <a:off x="5030986" y="3317081"/>
            <a:ext cx="4383048" cy="266628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624602"/>
            <a:ext cx="4975860"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Working Principle</a:t>
            </a:r>
            <a:endParaRPr lang="en-US" sz="4374" dirty="0"/>
          </a:p>
        </p:txBody>
      </p:sp>
      <p:sp>
        <p:nvSpPr>
          <p:cNvPr id="7" name="Text 3"/>
          <p:cNvSpPr/>
          <p:nvPr/>
        </p:nvSpPr>
        <p:spPr>
          <a:xfrm>
            <a:off x="2393394" y="1652230"/>
            <a:ext cx="10199013" cy="710803"/>
          </a:xfrm>
          <a:prstGeom prst="rect">
            <a:avLst/>
          </a:prstGeom>
          <a:noFill/>
          <a:ln/>
        </p:spPr>
        <p:txBody>
          <a:bodyPr wrap="square" rtlCol="0" anchor="t"/>
          <a:lstStyle/>
          <a:p>
            <a:pPr marL="342900" indent="-342900" algn="l">
              <a:lnSpc>
                <a:spcPts val="2799"/>
              </a:lnSpc>
              <a:buSzPct val="100000"/>
              <a:buFont typeface="+mj-lt"/>
              <a:buAutoNum type="arabicPeriod"/>
            </a:pPr>
            <a:r>
              <a:rPr lang="en-US" sz="1750" b="1" dirty="0">
                <a:solidFill>
                  <a:srgbClr val="DCD7E5"/>
                </a:solidFill>
                <a:latin typeface="Heebo" pitchFamily="34" charset="0"/>
                <a:ea typeface="Heebo" pitchFamily="34" charset="-122"/>
                <a:cs typeface="Heebo" pitchFamily="34" charset="-120"/>
              </a:rPr>
              <a:t>Initialization</a:t>
            </a:r>
            <a:r>
              <a:rPr lang="en-US" sz="1750" dirty="0">
                <a:solidFill>
                  <a:srgbClr val="DCD7E5"/>
                </a:solidFill>
                <a:latin typeface="Heebo" pitchFamily="34" charset="0"/>
                <a:ea typeface="Heebo" pitchFamily="34" charset="-122"/>
                <a:cs typeface="Heebo" pitchFamily="34" charset="-120"/>
              </a:rPr>
              <a:t>: The script sets up the necessary environment by importing libraries, initializing the Sense HAT, and defining color variables.</a:t>
            </a:r>
            <a:endParaRPr lang="en-US" sz="1750" dirty="0"/>
          </a:p>
        </p:txBody>
      </p:sp>
      <p:sp>
        <p:nvSpPr>
          <p:cNvPr id="8" name="Text 4"/>
          <p:cNvSpPr/>
          <p:nvPr/>
        </p:nvSpPr>
        <p:spPr>
          <a:xfrm>
            <a:off x="2393394" y="2451854"/>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2"/>
            </a:pPr>
            <a:r>
              <a:rPr lang="en-US" sz="1750" b="1" dirty="0">
                <a:solidFill>
                  <a:srgbClr val="DCD7E5"/>
                </a:solidFill>
                <a:latin typeface="Heebo" pitchFamily="34" charset="0"/>
                <a:ea typeface="Heebo" pitchFamily="34" charset="-122"/>
                <a:cs typeface="Heebo" pitchFamily="34" charset="-120"/>
              </a:rPr>
              <a:t>Display and Play Functions</a:t>
            </a:r>
            <a:r>
              <a:rPr lang="en-US" sz="1750" dirty="0">
                <a:solidFill>
                  <a:srgbClr val="DCD7E5"/>
                </a:solidFill>
                <a:latin typeface="Heebo" pitchFamily="34" charset="0"/>
                <a:ea typeface="Heebo" pitchFamily="34" charset="-122"/>
                <a:cs typeface="Heebo" pitchFamily="34" charset="-120"/>
              </a:rPr>
              <a:t>: Functions are created to display levels and control gameplay. The play function manages the virtual marble's movement using pitch and roll sensor data.</a:t>
            </a:r>
            <a:endParaRPr lang="en-US" sz="1750" dirty="0"/>
          </a:p>
        </p:txBody>
      </p:sp>
      <p:sp>
        <p:nvSpPr>
          <p:cNvPr id="9" name="Text 5"/>
          <p:cNvSpPr/>
          <p:nvPr/>
        </p:nvSpPr>
        <p:spPr>
          <a:xfrm>
            <a:off x="2393394" y="3251478"/>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3"/>
            </a:pPr>
            <a:r>
              <a:rPr lang="en-US" sz="1750" b="1" dirty="0">
                <a:solidFill>
                  <a:srgbClr val="DCD7E5"/>
                </a:solidFill>
                <a:latin typeface="Heebo" pitchFamily="34" charset="0"/>
                <a:ea typeface="Heebo" pitchFamily="34" charset="-122"/>
                <a:cs typeface="Heebo" pitchFamily="34" charset="-120"/>
              </a:rPr>
              <a:t>Move Marble Function</a:t>
            </a:r>
            <a:r>
              <a:rPr lang="en-US" sz="1750" dirty="0">
                <a:solidFill>
                  <a:srgbClr val="DCD7E5"/>
                </a:solidFill>
                <a:latin typeface="Heebo" pitchFamily="34" charset="0"/>
                <a:ea typeface="Heebo" pitchFamily="34" charset="-122"/>
                <a:cs typeface="Heebo" pitchFamily="34" charset="-120"/>
              </a:rPr>
              <a:t>: Determines the marble's new position based on sensor values, adjusting for valid moves and handling collisions with maze walls.</a:t>
            </a:r>
            <a:endParaRPr lang="en-US" sz="1750" dirty="0"/>
          </a:p>
        </p:txBody>
      </p:sp>
      <p:sp>
        <p:nvSpPr>
          <p:cNvPr id="10" name="Text 6"/>
          <p:cNvSpPr/>
          <p:nvPr/>
        </p:nvSpPr>
        <p:spPr>
          <a:xfrm>
            <a:off x="2393394" y="4051102"/>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4"/>
            </a:pPr>
            <a:r>
              <a:rPr lang="en-US" sz="1750" b="1" dirty="0">
                <a:solidFill>
                  <a:srgbClr val="DCD7E5"/>
                </a:solidFill>
                <a:latin typeface="Heebo" pitchFamily="34" charset="0"/>
                <a:ea typeface="Heebo" pitchFamily="34" charset="-122"/>
                <a:cs typeface="Heebo" pitchFamily="34" charset="-120"/>
              </a:rPr>
              <a:t>Check Wall Function</a:t>
            </a:r>
            <a:r>
              <a:rPr lang="en-US" sz="1750" dirty="0">
                <a:solidFill>
                  <a:srgbClr val="DCD7E5"/>
                </a:solidFill>
                <a:latin typeface="Heebo" pitchFamily="34" charset="0"/>
                <a:ea typeface="Heebo" pitchFamily="34" charset="-122"/>
                <a:cs typeface="Heebo" pitchFamily="34" charset="-120"/>
              </a:rPr>
              <a:t>: Ensures the marble doesn't pass through walls by validating the new position against the maze layout.</a:t>
            </a:r>
            <a:endParaRPr lang="en-US" sz="1750" dirty="0"/>
          </a:p>
        </p:txBody>
      </p:sp>
      <p:sp>
        <p:nvSpPr>
          <p:cNvPr id="11" name="Text 7"/>
          <p:cNvSpPr/>
          <p:nvPr/>
        </p:nvSpPr>
        <p:spPr>
          <a:xfrm>
            <a:off x="2393394" y="4850725"/>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5"/>
            </a:pPr>
            <a:r>
              <a:rPr lang="en-US" sz="1750" b="1" dirty="0">
                <a:solidFill>
                  <a:srgbClr val="DCD7E5"/>
                </a:solidFill>
                <a:latin typeface="Heebo" pitchFamily="34" charset="0"/>
                <a:ea typeface="Heebo" pitchFamily="34" charset="-122"/>
                <a:cs typeface="Heebo" pitchFamily="34" charset="-120"/>
              </a:rPr>
              <a:t>Check Win Function</a:t>
            </a:r>
            <a:r>
              <a:rPr lang="en-US" sz="1750" dirty="0">
                <a:solidFill>
                  <a:srgbClr val="DCD7E5"/>
                </a:solidFill>
                <a:latin typeface="Heebo" pitchFamily="34" charset="0"/>
                <a:ea typeface="Heebo" pitchFamily="34" charset="-122"/>
                <a:cs typeface="Heebo" pitchFamily="34" charset="-120"/>
              </a:rPr>
              <a:t>: Identifies if the marble reaches the goal, declaring victory when the goal is reached.</a:t>
            </a:r>
            <a:endParaRPr lang="en-US" sz="1750" dirty="0"/>
          </a:p>
        </p:txBody>
      </p:sp>
      <p:sp>
        <p:nvSpPr>
          <p:cNvPr id="12" name="Text 8"/>
          <p:cNvSpPr/>
          <p:nvPr/>
        </p:nvSpPr>
        <p:spPr>
          <a:xfrm>
            <a:off x="2393394" y="5294948"/>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6"/>
            </a:pPr>
            <a:r>
              <a:rPr lang="en-US" sz="1750" b="1" dirty="0">
                <a:solidFill>
                  <a:srgbClr val="DCD7E5"/>
                </a:solidFill>
                <a:latin typeface="Heebo" pitchFamily="34" charset="0"/>
                <a:ea typeface="Heebo" pitchFamily="34" charset="-122"/>
                <a:cs typeface="Heebo" pitchFamily="34" charset="-120"/>
              </a:rPr>
              <a:t>Level Definitions</a:t>
            </a:r>
            <a:r>
              <a:rPr lang="en-US" sz="1750" dirty="0">
                <a:solidFill>
                  <a:srgbClr val="DCD7E5"/>
                </a:solidFill>
                <a:latin typeface="Heebo" pitchFamily="34" charset="0"/>
                <a:ea typeface="Heebo" pitchFamily="34" charset="-122"/>
                <a:cs typeface="Heebo" pitchFamily="34" charset="-120"/>
              </a:rPr>
              <a:t>: Predefined levels are represented as matrices, defining unique maze layouts. Additional levels can be easily added.</a:t>
            </a:r>
            <a:endParaRPr lang="en-US" sz="1750" dirty="0"/>
          </a:p>
        </p:txBody>
      </p:sp>
      <p:sp>
        <p:nvSpPr>
          <p:cNvPr id="13" name="Text 9"/>
          <p:cNvSpPr/>
          <p:nvPr/>
        </p:nvSpPr>
        <p:spPr>
          <a:xfrm>
            <a:off x="2393394" y="6094571"/>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7"/>
            </a:pPr>
            <a:r>
              <a:rPr lang="en-US" sz="1750" b="1" dirty="0">
                <a:solidFill>
                  <a:srgbClr val="DCD7E5"/>
                </a:solidFill>
                <a:latin typeface="Heebo" pitchFamily="34" charset="0"/>
                <a:ea typeface="Heebo" pitchFamily="34" charset="-122"/>
                <a:cs typeface="Heebo" pitchFamily="34" charset="-120"/>
              </a:rPr>
              <a:t>Level Iteration</a:t>
            </a:r>
            <a:r>
              <a:rPr lang="en-US" sz="1750" dirty="0">
                <a:solidFill>
                  <a:srgbClr val="DCD7E5"/>
                </a:solidFill>
                <a:latin typeface="Heebo" pitchFamily="34" charset="0"/>
                <a:ea typeface="Heebo" pitchFamily="34" charset="-122"/>
                <a:cs typeface="Heebo" pitchFamily="34" charset="-120"/>
              </a:rPr>
              <a:t>: The script iterates through levels, displaying, playing, and updating the score. If the player loses a level, the loop breaks, and the final score is displayed.</a:t>
            </a:r>
            <a:endParaRPr lang="en-US" sz="1750" dirty="0"/>
          </a:p>
        </p:txBody>
      </p:sp>
      <p:sp>
        <p:nvSpPr>
          <p:cNvPr id="14" name="Text 10"/>
          <p:cNvSpPr/>
          <p:nvPr/>
        </p:nvSpPr>
        <p:spPr>
          <a:xfrm>
            <a:off x="2393394" y="6894195"/>
            <a:ext cx="10199013" cy="710803"/>
          </a:xfrm>
          <a:prstGeom prst="rect">
            <a:avLst/>
          </a:prstGeom>
          <a:noFill/>
          <a:ln/>
        </p:spPr>
        <p:txBody>
          <a:bodyPr wrap="square" rtlCol="0" anchor="t"/>
          <a:lstStyle/>
          <a:p>
            <a:pPr marL="342900" indent="-342900" algn="l">
              <a:lnSpc>
                <a:spcPts val="2799"/>
              </a:lnSpc>
              <a:buSzPct val="100000"/>
              <a:buFont typeface="+mj-lt"/>
              <a:buAutoNum type="arabicPeriod" startAt="8"/>
            </a:pPr>
            <a:r>
              <a:rPr lang="en-US" sz="1750" b="1" dirty="0">
                <a:solidFill>
                  <a:srgbClr val="DCD7E5"/>
                </a:solidFill>
                <a:latin typeface="Heebo" pitchFamily="34" charset="0"/>
                <a:ea typeface="Heebo" pitchFamily="34" charset="-122"/>
                <a:cs typeface="Heebo" pitchFamily="34" charset="-120"/>
              </a:rPr>
              <a:t>Score Display</a:t>
            </a:r>
            <a:r>
              <a:rPr lang="en-US" sz="1750" dirty="0">
                <a:solidFill>
                  <a:srgbClr val="DCD7E5"/>
                </a:solidFill>
                <a:latin typeface="Heebo" pitchFamily="34" charset="0"/>
                <a:ea typeface="Heebo" pitchFamily="34" charset="-122"/>
                <a:cs typeface="Heebo" pitchFamily="34" charset="-120"/>
              </a:rPr>
              <a:t>: The Sense HAT shows a message at the end, indicating the player's final score based on completed levels.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035254"/>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Output</a:t>
            </a:r>
            <a:endParaRPr lang="en-US" sz="4374" dirty="0"/>
          </a:p>
        </p:txBody>
      </p:sp>
      <p:pic>
        <p:nvPicPr>
          <p:cNvPr id="7" name="Picture 6">
            <a:extLst>
              <a:ext uri="{FF2B5EF4-FFF2-40B4-BE49-F238E27FC236}">
                <a16:creationId xmlns:a16="http://schemas.microsoft.com/office/drawing/2014/main" id="{DEFF5393-78CD-E6C3-C342-8CF320A166DA}"/>
              </a:ext>
            </a:extLst>
          </p:cNvPr>
          <p:cNvPicPr>
            <a:picLocks noChangeAspect="1"/>
          </p:cNvPicPr>
          <p:nvPr/>
        </p:nvPicPr>
        <p:blipFill>
          <a:blip r:embed="rId4"/>
          <a:stretch>
            <a:fillRect/>
          </a:stretch>
        </p:blipFill>
        <p:spPr>
          <a:xfrm>
            <a:off x="4714875" y="3425515"/>
            <a:ext cx="5200650" cy="302895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375</Words>
  <Application>Microsoft Office PowerPoint</Application>
  <PresentationFormat>Custom</PresentationFormat>
  <Paragraphs>27</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Kabil Pranav K</cp:lastModifiedBy>
  <cp:revision>3</cp:revision>
  <dcterms:created xsi:type="dcterms:W3CDTF">2023-12-03T15:32:47Z</dcterms:created>
  <dcterms:modified xsi:type="dcterms:W3CDTF">2023-12-04T02:32:58Z</dcterms:modified>
</cp:coreProperties>
</file>